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Arimo Bold" panose="020B0604020202020204" charset="0"/>
      <p:regular r:id="rId15"/>
    </p:embeddedFont>
    <p:embeddedFont>
      <p:font typeface="League Spartan" panose="020B060402020202020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old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51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0579" y="2017837"/>
            <a:ext cx="8480662" cy="381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7"/>
              </a:lnSpc>
              <a:spcBef>
                <a:spcPct val="0"/>
              </a:spcBef>
            </a:pPr>
            <a:r>
              <a:rPr lang="en-US" sz="5419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 DETECTION &amp; AUDIO FEEDBACK SYSTEM FOR THE VISUALLY IMPAIRED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757394" y="2245946"/>
            <a:ext cx="9146584" cy="5246370"/>
            <a:chOff x="0" y="0"/>
            <a:chExt cx="7981950" cy="4578350"/>
          </a:xfrm>
        </p:grpSpPr>
        <p:sp>
          <p:nvSpPr>
            <p:cNvPr id="17" name="Freeform 1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9723" r="-16220" b="-49149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639318" y="6764605"/>
            <a:ext cx="7934600" cy="140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Tresa Nancy Thareparambil Paul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Group_4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964" y="2377751"/>
            <a:ext cx="7637916" cy="695140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832732" y="3545283"/>
            <a:ext cx="2095134" cy="591875"/>
          </a:xfrm>
          <a:custGeom>
            <a:avLst/>
            <a:gdLst/>
            <a:ahLst/>
            <a:cxnLst/>
            <a:rect l="l" t="t" r="r" b="b"/>
            <a:pathLst>
              <a:path w="2095134" h="591875">
                <a:moveTo>
                  <a:pt x="0" y="0"/>
                </a:moveTo>
                <a:lnTo>
                  <a:pt x="2095134" y="0"/>
                </a:lnTo>
                <a:lnTo>
                  <a:pt x="2095134" y="591876"/>
                </a:lnTo>
                <a:lnTo>
                  <a:pt x="0" y="591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31806">
            <a:off x="11339562" y="7370331"/>
            <a:ext cx="2095134" cy="591875"/>
          </a:xfrm>
          <a:custGeom>
            <a:avLst/>
            <a:gdLst/>
            <a:ahLst/>
            <a:cxnLst/>
            <a:rect l="l" t="t" r="r" b="b"/>
            <a:pathLst>
              <a:path w="2095134" h="591875">
                <a:moveTo>
                  <a:pt x="0" y="0"/>
                </a:moveTo>
                <a:lnTo>
                  <a:pt x="2095135" y="0"/>
                </a:lnTo>
                <a:lnTo>
                  <a:pt x="2095135" y="591875"/>
                </a:lnTo>
                <a:lnTo>
                  <a:pt x="0" y="5918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868805" y="8859540"/>
            <a:ext cx="2095134" cy="591875"/>
          </a:xfrm>
          <a:custGeom>
            <a:avLst/>
            <a:gdLst/>
            <a:ahLst/>
            <a:cxnLst/>
            <a:rect l="l" t="t" r="r" b="b"/>
            <a:pathLst>
              <a:path w="2095134" h="591875">
                <a:moveTo>
                  <a:pt x="2095135" y="0"/>
                </a:moveTo>
                <a:lnTo>
                  <a:pt x="0" y="0"/>
                </a:lnTo>
                <a:lnTo>
                  <a:pt x="0" y="591875"/>
                </a:lnTo>
                <a:lnTo>
                  <a:pt x="2095135" y="591875"/>
                </a:lnTo>
                <a:lnTo>
                  <a:pt x="20951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3585442" y="6477502"/>
            <a:ext cx="2095134" cy="591875"/>
          </a:xfrm>
          <a:custGeom>
            <a:avLst/>
            <a:gdLst/>
            <a:ahLst/>
            <a:cxnLst/>
            <a:rect l="l" t="t" r="r" b="b"/>
            <a:pathLst>
              <a:path w="2095134" h="591875">
                <a:moveTo>
                  <a:pt x="2095134" y="0"/>
                </a:moveTo>
                <a:lnTo>
                  <a:pt x="0" y="0"/>
                </a:lnTo>
                <a:lnTo>
                  <a:pt x="0" y="591876"/>
                </a:lnTo>
                <a:lnTo>
                  <a:pt x="2095134" y="591876"/>
                </a:lnTo>
                <a:lnTo>
                  <a:pt x="20951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85662" flipH="1">
            <a:off x="5049941" y="3708809"/>
            <a:ext cx="2095134" cy="591875"/>
          </a:xfrm>
          <a:custGeom>
            <a:avLst/>
            <a:gdLst/>
            <a:ahLst/>
            <a:cxnLst/>
            <a:rect l="l" t="t" r="r" b="b"/>
            <a:pathLst>
              <a:path w="2095134" h="591875">
                <a:moveTo>
                  <a:pt x="2095134" y="0"/>
                </a:moveTo>
                <a:lnTo>
                  <a:pt x="0" y="0"/>
                </a:lnTo>
                <a:lnTo>
                  <a:pt x="0" y="591876"/>
                </a:lnTo>
                <a:lnTo>
                  <a:pt x="2095134" y="591876"/>
                </a:lnTo>
                <a:lnTo>
                  <a:pt x="20951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37459" y="-1299795"/>
            <a:ext cx="2891099" cy="5555874"/>
          </a:xfrm>
          <a:custGeom>
            <a:avLst/>
            <a:gdLst/>
            <a:ahLst/>
            <a:cxnLst/>
            <a:rect l="l" t="t" r="r" b="b"/>
            <a:pathLst>
              <a:path w="2891099" h="5555874">
                <a:moveTo>
                  <a:pt x="0" y="0"/>
                </a:moveTo>
                <a:lnTo>
                  <a:pt x="2891098" y="0"/>
                </a:lnTo>
                <a:lnTo>
                  <a:pt x="2891098" y="5555873"/>
                </a:lnTo>
                <a:lnTo>
                  <a:pt x="0" y="555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0541" y="813270"/>
            <a:ext cx="14786917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7200" spc="816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IMPROVEMENTS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-1140557" y="-819359"/>
            <a:ext cx="2891099" cy="5555874"/>
          </a:xfrm>
          <a:custGeom>
            <a:avLst/>
            <a:gdLst/>
            <a:ahLst/>
            <a:cxnLst/>
            <a:rect l="l" t="t" r="r" b="b"/>
            <a:pathLst>
              <a:path w="2891099" h="5555874">
                <a:moveTo>
                  <a:pt x="2891098" y="0"/>
                </a:moveTo>
                <a:lnTo>
                  <a:pt x="0" y="0"/>
                </a:lnTo>
                <a:lnTo>
                  <a:pt x="0" y="5555874"/>
                </a:lnTo>
                <a:lnTo>
                  <a:pt x="2891098" y="5555874"/>
                </a:lnTo>
                <a:lnTo>
                  <a:pt x="289109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180111" y="2751987"/>
            <a:ext cx="4079189" cy="835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9"/>
              </a:lnSpc>
              <a:spcBef>
                <a:spcPct val="0"/>
              </a:spcBef>
            </a:pPr>
            <a:r>
              <a:rPr lang="en-US" sz="2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37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mprove battery efficiency for longer usage time.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80111" y="6172702"/>
            <a:ext cx="4079189" cy="203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9"/>
              </a:lnSpc>
              <a:spcBef>
                <a:spcPct val="0"/>
              </a:spcBef>
            </a:pPr>
            <a:r>
              <a:rPr lang="en-US" sz="237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Develop a dedicated mobile app for seamless integration.</a:t>
            </a:r>
          </a:p>
          <a:p>
            <a:pPr algn="l">
              <a:lnSpc>
                <a:spcPts val="2899"/>
              </a:lnSpc>
              <a:spcBef>
                <a:spcPct val="0"/>
              </a:spcBef>
            </a:pPr>
            <a:endParaRPr lang="en-US" sz="2370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319"/>
              </a:lnSpc>
              <a:spcBef>
                <a:spcPct val="0"/>
              </a:spcBef>
            </a:pPr>
            <a:endParaRPr lang="en-US" sz="2370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86161" y="7436899"/>
            <a:ext cx="4079189" cy="198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9"/>
              </a:lnSpc>
              <a:spcBef>
                <a:spcPct val="0"/>
              </a:spcBef>
            </a:pPr>
            <a:r>
              <a:rPr lang="en-US" sz="237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Optimize computational efficiency for smoother real-time processing.</a:t>
            </a:r>
          </a:p>
          <a:p>
            <a:pPr algn="l">
              <a:lnSpc>
                <a:spcPts val="2899"/>
              </a:lnSpc>
              <a:spcBef>
                <a:spcPct val="0"/>
              </a:spcBef>
            </a:pPr>
            <a:endParaRPr lang="en-US" sz="2370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899"/>
              </a:lnSpc>
              <a:spcBef>
                <a:spcPct val="0"/>
              </a:spcBef>
            </a:pPr>
            <a:endParaRPr lang="en-US" sz="2370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21057" y="4656102"/>
            <a:ext cx="4079189" cy="125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9"/>
              </a:lnSpc>
              <a:spcBef>
                <a:spcPct val="0"/>
              </a:spcBef>
            </a:pPr>
            <a:r>
              <a:rPr lang="en-US" sz="2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37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ntegrate offline capabilities to diminish reliance on internet connectivity.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72533" y="2315758"/>
            <a:ext cx="4079189" cy="15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Improve object detection precision through the integration of sophisticated AI models.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14996930" y="-9507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88600" y="797811"/>
            <a:ext cx="14786917" cy="115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7200" spc="816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4906420"/>
            <a:ext cx="7753358" cy="1979708"/>
            <a:chOff x="0" y="0"/>
            <a:chExt cx="3259593" cy="8322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59593" cy="832290"/>
            </a:xfrm>
            <a:custGeom>
              <a:avLst/>
              <a:gdLst/>
              <a:ahLst/>
              <a:cxnLst/>
              <a:rect l="l" t="t" r="r" b="b"/>
              <a:pathLst>
                <a:path w="3259593" h="832290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64056" y="4906420"/>
            <a:ext cx="7753358" cy="1979708"/>
            <a:chOff x="0" y="0"/>
            <a:chExt cx="3259593" cy="832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9593" cy="832290"/>
            </a:xfrm>
            <a:custGeom>
              <a:avLst/>
              <a:gdLst/>
              <a:ahLst/>
              <a:cxnLst/>
              <a:rect l="l" t="t" r="r" b="b"/>
              <a:pathLst>
                <a:path w="3259593" h="832290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81596" y="7278592"/>
            <a:ext cx="7753358" cy="1979708"/>
            <a:chOff x="0" y="0"/>
            <a:chExt cx="3259593" cy="8322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59593" cy="832290"/>
            </a:xfrm>
            <a:custGeom>
              <a:avLst/>
              <a:gdLst/>
              <a:ahLst/>
              <a:cxnLst/>
              <a:rect l="l" t="t" r="r" b="b"/>
              <a:pathLst>
                <a:path w="3259593" h="832290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26716" y="5408751"/>
            <a:ext cx="6719127" cy="79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  <a:spcBef>
                <a:spcPct val="0"/>
              </a:spcBef>
            </a:pPr>
            <a:r>
              <a:rPr lang="en-US" sz="2279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While successful, issues like as internet dependency and accuracy can be addressed.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18331" y="5351601"/>
            <a:ext cx="6719127" cy="79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  <a:spcBef>
                <a:spcPct val="0"/>
              </a:spcBef>
            </a:pPr>
            <a:r>
              <a:rPr lang="en-US" sz="2279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Future advances could improve performance and usability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35871" y="7800528"/>
            <a:ext cx="6719127" cy="79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  <a:spcBef>
                <a:spcPct val="0"/>
              </a:spcBef>
            </a:pPr>
            <a:r>
              <a:rPr lang="en-US" sz="2279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Overall, this solution provides a foundation for accessible assistive technology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19175" y="2536187"/>
            <a:ext cx="7753358" cy="1979708"/>
            <a:chOff x="0" y="0"/>
            <a:chExt cx="3259593" cy="8322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59593" cy="832290"/>
            </a:xfrm>
            <a:custGeom>
              <a:avLst/>
              <a:gdLst/>
              <a:ahLst/>
              <a:cxnLst/>
              <a:rect l="l" t="t" r="r" b="b"/>
              <a:pathLst>
                <a:path w="3259593" h="832290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54531" y="2536187"/>
            <a:ext cx="7753358" cy="1979708"/>
            <a:chOff x="0" y="0"/>
            <a:chExt cx="3259593" cy="8322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59593" cy="832290"/>
            </a:xfrm>
            <a:custGeom>
              <a:avLst/>
              <a:gdLst/>
              <a:ahLst/>
              <a:cxnLst/>
              <a:rect l="l" t="t" r="r" b="b"/>
              <a:pathLst>
                <a:path w="3259593" h="832290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17191" y="3059700"/>
            <a:ext cx="6719127" cy="83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This project demonstrates a cost-effective, smartphone-based obstacle detection system.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08806" y="3070483"/>
            <a:ext cx="6719127" cy="83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1"/>
              </a:lnSpc>
              <a:spcBef>
                <a:spcPct val="0"/>
              </a:spcBef>
            </a:pPr>
            <a:r>
              <a:rPr lang="en-US" sz="23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379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t uses artificial intelligence and text-to-speech to assist visually impaired people.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35353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81354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8749" y="3858064"/>
            <a:ext cx="9030502" cy="339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84"/>
              </a:lnSpc>
            </a:pPr>
            <a:r>
              <a:rPr lang="en-US" sz="12438" spc="124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70706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445895"/>
            <a:ext cx="11552885" cy="5250548"/>
            <a:chOff x="0" y="-38100"/>
            <a:chExt cx="3042735" cy="138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2893968"/>
            <a:ext cx="5748323" cy="100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33800" y="3960303"/>
            <a:ext cx="10784481" cy="3252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  <a:spcBef>
                <a:spcPct val="0"/>
              </a:spcBef>
            </a:pPr>
            <a:r>
              <a:rPr lang="en-US" sz="2311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Smart Navigation for the Visually Impaired!</a:t>
            </a:r>
          </a:p>
          <a:p>
            <a:pPr algn="justLow">
              <a:lnSpc>
                <a:spcPts val="3236"/>
              </a:lnSpc>
              <a:spcBef>
                <a:spcPct val="0"/>
              </a:spcBef>
            </a:pPr>
            <a:endParaRPr lang="en-US" sz="2311" dirty="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Low">
              <a:lnSpc>
                <a:spcPts val="3236"/>
              </a:lnSpc>
              <a:spcBef>
                <a:spcPct val="0"/>
              </a:spcBef>
            </a:pPr>
            <a:r>
              <a:rPr lang="en-US" sz="2311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 A smartphone-based solution that detects obstacles using the phone camera</a:t>
            </a:r>
          </a:p>
          <a:p>
            <a:pPr algn="justLow">
              <a:lnSpc>
                <a:spcPts val="3236"/>
              </a:lnSpc>
              <a:spcBef>
                <a:spcPct val="0"/>
              </a:spcBef>
            </a:pPr>
            <a:endParaRPr lang="en-US" sz="2311" dirty="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Low">
              <a:lnSpc>
                <a:spcPts val="3236"/>
              </a:lnSpc>
              <a:spcBef>
                <a:spcPct val="0"/>
              </a:spcBef>
            </a:pPr>
            <a:r>
              <a:rPr lang="en-US" sz="2311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 Provides real-time audio feedback for safe and independent mobility</a:t>
            </a:r>
          </a:p>
          <a:p>
            <a:pPr algn="justLow">
              <a:lnSpc>
                <a:spcPts val="3236"/>
              </a:lnSpc>
              <a:spcBef>
                <a:spcPct val="0"/>
              </a:spcBef>
            </a:pPr>
            <a:endParaRPr lang="en-US" sz="2311" dirty="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Low">
              <a:lnSpc>
                <a:spcPts val="3236"/>
              </a:lnSpc>
              <a:spcBef>
                <a:spcPct val="0"/>
              </a:spcBef>
            </a:pPr>
            <a:r>
              <a:rPr lang="en-US" sz="2311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 No extra hardware needed – accessible, affordable, and easy to use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14313" y="1459818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9146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338265" y="2026995"/>
            <a:ext cx="5966523" cy="135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29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984517"/>
            <a:ext cx="8925661" cy="501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3"/>
              </a:lnSpc>
            </a:pPr>
            <a:r>
              <a:rPr lang="en-US" sz="4745" spc="-9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Enhance Mobility</a:t>
            </a:r>
          </a:p>
          <a:p>
            <a:pPr algn="l">
              <a:lnSpc>
                <a:spcPts val="6643"/>
              </a:lnSpc>
            </a:pPr>
            <a:r>
              <a:rPr lang="en-US" sz="4745" spc="-9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Real time obstacle detection</a:t>
            </a:r>
          </a:p>
          <a:p>
            <a:pPr algn="l">
              <a:lnSpc>
                <a:spcPts val="6643"/>
              </a:lnSpc>
            </a:pPr>
            <a:r>
              <a:rPr lang="en-US" sz="4745" spc="-9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Audio Feedback system</a:t>
            </a:r>
          </a:p>
          <a:p>
            <a:pPr algn="l">
              <a:lnSpc>
                <a:spcPts val="6643"/>
              </a:lnSpc>
            </a:pPr>
            <a:r>
              <a:rPr lang="en-US" sz="4745" spc="-9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Cost Effective and Accessible</a:t>
            </a:r>
          </a:p>
          <a:p>
            <a:pPr algn="l">
              <a:lnSpc>
                <a:spcPts val="6643"/>
              </a:lnSpc>
            </a:pPr>
            <a:r>
              <a:rPr lang="en-US" sz="4745" spc="-9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Improve Safety</a:t>
            </a:r>
          </a:p>
          <a:p>
            <a:pPr marL="0" lvl="0" indent="0" algn="l">
              <a:lnSpc>
                <a:spcPts val="6643"/>
              </a:lnSpc>
              <a:spcBef>
                <a:spcPct val="0"/>
              </a:spcBef>
            </a:pPr>
            <a:endParaRPr lang="en-US" sz="4745" spc="-94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3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72544" y="2466355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297323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041715" y="2466355"/>
            <a:ext cx="4203375" cy="5973865"/>
            <a:chOff x="0" y="0"/>
            <a:chExt cx="1416547" cy="20132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7066494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1836861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812082" y="2466355"/>
            <a:ext cx="4203375" cy="5973865"/>
            <a:chOff x="0" y="0"/>
            <a:chExt cx="1416547" cy="20132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836861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8639419" y="2920338"/>
            <a:ext cx="1009161" cy="1430512"/>
          </a:xfrm>
          <a:custGeom>
            <a:avLst/>
            <a:gdLst/>
            <a:ahLst/>
            <a:cxnLst/>
            <a:rect l="l" t="t" r="r" b="b"/>
            <a:pathLst>
              <a:path w="1009161" h="1430512">
                <a:moveTo>
                  <a:pt x="0" y="0"/>
                </a:moveTo>
                <a:lnTo>
                  <a:pt x="1009162" y="0"/>
                </a:lnTo>
                <a:lnTo>
                  <a:pt x="1009162" y="1430512"/>
                </a:lnTo>
                <a:lnTo>
                  <a:pt x="0" y="143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3505245" y="2857792"/>
            <a:ext cx="1738532" cy="1435908"/>
          </a:xfrm>
          <a:custGeom>
            <a:avLst/>
            <a:gdLst/>
            <a:ahLst/>
            <a:cxnLst/>
            <a:rect l="l" t="t" r="r" b="b"/>
            <a:pathLst>
              <a:path w="1738532" h="1435908">
                <a:moveTo>
                  <a:pt x="0" y="0"/>
                </a:moveTo>
                <a:lnTo>
                  <a:pt x="1738532" y="0"/>
                </a:lnTo>
                <a:lnTo>
                  <a:pt x="1738532" y="1435908"/>
                </a:lnTo>
                <a:lnTo>
                  <a:pt x="0" y="143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045314" y="2857792"/>
            <a:ext cx="1551881" cy="1625780"/>
          </a:xfrm>
          <a:custGeom>
            <a:avLst/>
            <a:gdLst/>
            <a:ahLst/>
            <a:cxnLst/>
            <a:rect l="l" t="t" r="r" b="b"/>
            <a:pathLst>
              <a:path w="1551881" h="1625780">
                <a:moveTo>
                  <a:pt x="0" y="0"/>
                </a:moveTo>
                <a:lnTo>
                  <a:pt x="1551881" y="0"/>
                </a:lnTo>
                <a:lnTo>
                  <a:pt x="1551881" y="1625780"/>
                </a:lnTo>
                <a:lnTo>
                  <a:pt x="0" y="1625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696999" y="656607"/>
            <a:ext cx="7884841" cy="157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PROPOSED METHODOLOGY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84630" y="5385450"/>
            <a:ext cx="3579202" cy="117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210" spc="-4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Real-time snapshots are continuously taken by the smartphone's camera.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84630" y="4608025"/>
            <a:ext cx="3490991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Image Capture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3801" y="5385450"/>
            <a:ext cx="3579202" cy="156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210" spc="-4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Computer vision algorithms examine the photos to find obstructions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53801" y="4608025"/>
            <a:ext cx="3490991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Obstacle Detection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24168" y="5385450"/>
            <a:ext cx="3579202" cy="117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210" spc="-4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Real-time voice alerts inform the user about the obstacle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21389" y="4607397"/>
            <a:ext cx="3406951" cy="43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sz="2374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Audio Feedback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380387"/>
            <a:ext cx="6990435" cy="188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92"/>
              </a:lnSpc>
              <a:spcBef>
                <a:spcPct val="0"/>
              </a:spcBef>
            </a:pPr>
            <a:r>
              <a:rPr lang="en-US" sz="5423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OVERVIEW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10072" y="2275446"/>
            <a:ext cx="6646236" cy="77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b="1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Smartphone (Camera for live video streaming)</a:t>
            </a:r>
          </a:p>
          <a:p>
            <a:pPr algn="l">
              <a:lnSpc>
                <a:spcPts val="3055"/>
              </a:lnSpc>
            </a:pPr>
            <a:endParaRPr lang="en-US" sz="2182" b="1" spc="-43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0802646" y="3997911"/>
            <a:ext cx="6570954" cy="77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b="1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Laptop (Processing and object recognition)</a:t>
            </a:r>
          </a:p>
          <a:p>
            <a:pPr algn="l">
              <a:lnSpc>
                <a:spcPts val="3055"/>
              </a:lnSpc>
            </a:pPr>
            <a:endParaRPr lang="en-US" sz="2182" b="1" spc="-43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10688346" y="5799854"/>
            <a:ext cx="5768345" cy="77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b="1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Google Remote Desktop (Remote control)</a:t>
            </a:r>
          </a:p>
          <a:p>
            <a:pPr algn="l">
              <a:lnSpc>
                <a:spcPts val="3055"/>
              </a:lnSpc>
            </a:pPr>
            <a:endParaRPr lang="en-US" sz="2182" b="1" spc="-43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0267222" y="7615522"/>
            <a:ext cx="6294244" cy="77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b="1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IP Webcam (Stream phone camera to laptop)</a:t>
            </a:r>
          </a:p>
          <a:p>
            <a:pPr algn="l">
              <a:lnSpc>
                <a:spcPts val="3055"/>
              </a:lnSpc>
            </a:pPr>
            <a:endParaRPr lang="en-US" sz="2182" b="1" spc="-43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7874077" y="8719034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TextBox 31"/>
          <p:cNvSpPr txBox="1"/>
          <p:nvPr/>
        </p:nvSpPr>
        <p:spPr>
          <a:xfrm>
            <a:off x="9469783" y="9166709"/>
            <a:ext cx="6713766" cy="77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182" b="1" spc="-4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Audio Relay (Stream audio to smartphone)</a:t>
            </a:r>
          </a:p>
          <a:p>
            <a:pPr algn="l">
              <a:lnSpc>
                <a:spcPts val="3055"/>
              </a:lnSpc>
            </a:pPr>
            <a:endParaRPr lang="en-US" sz="2182" b="1" spc="-43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019135" y="8992246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214720" y="8859776"/>
            <a:ext cx="373607" cy="3736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96339" y="0"/>
            <a:ext cx="5291661" cy="10287000"/>
            <a:chOff x="0" y="0"/>
            <a:chExt cx="13936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3688" cy="2709333"/>
            </a:xfrm>
            <a:custGeom>
              <a:avLst/>
              <a:gdLst/>
              <a:ahLst/>
              <a:cxnLst/>
              <a:rect l="l" t="t" r="r" b="b"/>
              <a:pathLst>
                <a:path w="1393688" h="2709333">
                  <a:moveTo>
                    <a:pt x="0" y="0"/>
                  </a:moveTo>
                  <a:lnTo>
                    <a:pt x="1393688" y="0"/>
                  </a:lnTo>
                  <a:lnTo>
                    <a:pt x="1393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368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97833" y="1696377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USED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10857" y="-188106"/>
            <a:ext cx="9201373" cy="11527902"/>
            <a:chOff x="0" y="0"/>
            <a:chExt cx="9860908" cy="12354198"/>
          </a:xfrm>
        </p:grpSpPr>
        <p:sp>
          <p:nvSpPr>
            <p:cNvPr id="10" name="Freeform 10"/>
            <p:cNvSpPr/>
            <p:nvPr/>
          </p:nvSpPr>
          <p:spPr>
            <a:xfrm>
              <a:off x="-2794" y="-127"/>
              <a:ext cx="9863702" cy="12354324"/>
            </a:xfrm>
            <a:custGeom>
              <a:avLst/>
              <a:gdLst/>
              <a:ahLst/>
              <a:cxnLst/>
              <a:rect l="l" t="t" r="r" b="b"/>
              <a:pathLst>
                <a:path w="9863702" h="12354324">
                  <a:moveTo>
                    <a:pt x="9863702" y="12311770"/>
                  </a:moveTo>
                  <a:cubicBezTo>
                    <a:pt x="9863702" y="12351579"/>
                    <a:pt x="9851474" y="12354324"/>
                    <a:pt x="9819596" y="12354324"/>
                  </a:cubicBezTo>
                  <a:cubicBezTo>
                    <a:pt x="6547765" y="12353562"/>
                    <a:pt x="3276080" y="12353562"/>
                    <a:pt x="4250" y="12353562"/>
                  </a:cubicBezTo>
                  <a:cubicBezTo>
                    <a:pt x="0" y="12336937"/>
                    <a:pt x="6870" y="12321836"/>
                    <a:pt x="10218" y="12306432"/>
                  </a:cubicBezTo>
                  <a:cubicBezTo>
                    <a:pt x="154035" y="11631967"/>
                    <a:pt x="297997" y="10957655"/>
                    <a:pt x="442250" y="10283344"/>
                  </a:cubicBezTo>
                  <a:cubicBezTo>
                    <a:pt x="647931" y="9321980"/>
                    <a:pt x="854049" y="8360770"/>
                    <a:pt x="1059585" y="7399406"/>
                  </a:cubicBezTo>
                  <a:cubicBezTo>
                    <a:pt x="1313448" y="6212154"/>
                    <a:pt x="1566728" y="5024902"/>
                    <a:pt x="1820445" y="3837802"/>
                  </a:cubicBezTo>
                  <a:cubicBezTo>
                    <a:pt x="2078238" y="2631789"/>
                    <a:pt x="2336177" y="1425928"/>
                    <a:pt x="2594698" y="220068"/>
                  </a:cubicBezTo>
                  <a:cubicBezTo>
                    <a:pt x="2610419" y="146703"/>
                    <a:pt x="2620462" y="71661"/>
                    <a:pt x="2645936" y="737"/>
                  </a:cubicBezTo>
                  <a:cubicBezTo>
                    <a:pt x="5037253" y="737"/>
                    <a:pt x="7428570" y="737"/>
                    <a:pt x="9819887" y="0"/>
                  </a:cubicBezTo>
                  <a:cubicBezTo>
                    <a:pt x="9852349" y="0"/>
                    <a:pt x="9863411" y="4093"/>
                    <a:pt x="9863411" y="42987"/>
                  </a:cubicBezTo>
                  <a:cubicBezTo>
                    <a:pt x="9862537" y="4132632"/>
                    <a:pt x="9862537" y="8222277"/>
                    <a:pt x="9863702" y="12311770"/>
                  </a:cubicBezTo>
                  <a:close/>
                </a:path>
              </a:pathLst>
            </a:custGeom>
            <a:blipFill>
              <a:blip r:embed="rId2"/>
              <a:stretch>
                <a:fillRect l="-31775" t="-1" r="-108114" b="-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567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134627" y="3839157"/>
            <a:ext cx="12810057" cy="4025983"/>
            <a:chOff x="0" y="0"/>
            <a:chExt cx="3373842" cy="10603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73842" cy="1060341"/>
            </a:xfrm>
            <a:custGeom>
              <a:avLst/>
              <a:gdLst/>
              <a:ahLst/>
              <a:cxnLst/>
              <a:rect l="l" t="t" r="r" b="b"/>
              <a:pathLst>
                <a:path w="3373842" h="1060341">
                  <a:moveTo>
                    <a:pt x="8461" y="0"/>
                  </a:moveTo>
                  <a:lnTo>
                    <a:pt x="3365381" y="0"/>
                  </a:lnTo>
                  <a:cubicBezTo>
                    <a:pt x="3367625" y="0"/>
                    <a:pt x="3369777" y="891"/>
                    <a:pt x="3371364" y="2478"/>
                  </a:cubicBezTo>
                  <a:cubicBezTo>
                    <a:pt x="3372951" y="4065"/>
                    <a:pt x="3373842" y="6217"/>
                    <a:pt x="3373842" y="8461"/>
                  </a:cubicBezTo>
                  <a:lnTo>
                    <a:pt x="3373842" y="1051880"/>
                  </a:lnTo>
                  <a:cubicBezTo>
                    <a:pt x="3373842" y="1054124"/>
                    <a:pt x="3372951" y="1056276"/>
                    <a:pt x="3371364" y="1057863"/>
                  </a:cubicBezTo>
                  <a:cubicBezTo>
                    <a:pt x="3369777" y="1059450"/>
                    <a:pt x="3367625" y="1060341"/>
                    <a:pt x="3365381" y="1060341"/>
                  </a:cubicBezTo>
                  <a:lnTo>
                    <a:pt x="8461" y="1060341"/>
                  </a:lnTo>
                  <a:cubicBezTo>
                    <a:pt x="6217" y="1060341"/>
                    <a:pt x="4065" y="1059450"/>
                    <a:pt x="2478" y="1057863"/>
                  </a:cubicBezTo>
                  <a:cubicBezTo>
                    <a:pt x="891" y="1056276"/>
                    <a:pt x="0" y="1054124"/>
                    <a:pt x="0" y="1051880"/>
                  </a:cubicBezTo>
                  <a:lnTo>
                    <a:pt x="0" y="8461"/>
                  </a:lnTo>
                  <a:cubicBezTo>
                    <a:pt x="0" y="6217"/>
                    <a:pt x="891" y="4065"/>
                    <a:pt x="2478" y="2478"/>
                  </a:cubicBezTo>
                  <a:cubicBezTo>
                    <a:pt x="4065" y="891"/>
                    <a:pt x="6217" y="0"/>
                    <a:pt x="8461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373842" cy="1098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4087947">
            <a:off x="2858847" y="4086571"/>
            <a:ext cx="1338106" cy="1877445"/>
          </a:xfrm>
          <a:custGeom>
            <a:avLst/>
            <a:gdLst/>
            <a:ahLst/>
            <a:cxnLst/>
            <a:rect l="l" t="t" r="r" b="b"/>
            <a:pathLst>
              <a:path w="1338106" h="1877445">
                <a:moveTo>
                  <a:pt x="0" y="0"/>
                </a:moveTo>
                <a:lnTo>
                  <a:pt x="1338106" y="0"/>
                </a:lnTo>
                <a:lnTo>
                  <a:pt x="1338106" y="1877445"/>
                </a:lnTo>
                <a:lnTo>
                  <a:pt x="0" y="1877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777413" y="5817509"/>
            <a:ext cx="2661498" cy="151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 spc="-4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Obstacle Detection | | (OpenCV &amp; Torch) </a:t>
            </a:r>
          </a:p>
          <a:p>
            <a:pPr marL="0" lvl="0" indent="0" algn="ctr">
              <a:lnSpc>
                <a:spcPts val="2334"/>
              </a:lnSpc>
              <a:spcBef>
                <a:spcPct val="0"/>
              </a:spcBef>
            </a:pPr>
            <a:endParaRPr lang="en-US" sz="2267" spc="-45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73360" y="5807984"/>
            <a:ext cx="2661498" cy="160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 spc="-4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Audio Feedback | | (Pyttsx3, Audio Relay)</a:t>
            </a:r>
          </a:p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endParaRPr lang="en-US" sz="2267" spc="-45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Freeform 21"/>
          <p:cNvSpPr/>
          <p:nvPr/>
        </p:nvSpPr>
        <p:spPr>
          <a:xfrm rot="4087947">
            <a:off x="9344879" y="4204778"/>
            <a:ext cx="1338106" cy="1877445"/>
          </a:xfrm>
          <a:custGeom>
            <a:avLst/>
            <a:gdLst/>
            <a:ahLst/>
            <a:cxnLst/>
            <a:rect l="l" t="t" r="r" b="b"/>
            <a:pathLst>
              <a:path w="1338106" h="1877445">
                <a:moveTo>
                  <a:pt x="0" y="0"/>
                </a:moveTo>
                <a:lnTo>
                  <a:pt x="1338106" y="0"/>
                </a:lnTo>
                <a:lnTo>
                  <a:pt x="1338106" y="1877444"/>
                </a:lnTo>
                <a:lnTo>
                  <a:pt x="0" y="1877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4087947">
            <a:off x="6056696" y="4086571"/>
            <a:ext cx="1338106" cy="1877445"/>
          </a:xfrm>
          <a:custGeom>
            <a:avLst/>
            <a:gdLst/>
            <a:ahLst/>
            <a:cxnLst/>
            <a:rect l="l" t="t" r="r" b="b"/>
            <a:pathLst>
              <a:path w="1338106" h="1877445">
                <a:moveTo>
                  <a:pt x="0" y="0"/>
                </a:moveTo>
                <a:lnTo>
                  <a:pt x="1338106" y="0"/>
                </a:lnTo>
                <a:lnTo>
                  <a:pt x="1338106" y="1877445"/>
                </a:lnTo>
                <a:lnTo>
                  <a:pt x="0" y="1877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36335" y="5827034"/>
            <a:ext cx="2661498" cy="120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 spc="-4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Image Capture | | (IP Webcam) </a:t>
            </a:r>
          </a:p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endParaRPr lang="en-US" sz="2267" spc="-45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013932" y="5929170"/>
            <a:ext cx="2661498" cy="80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 spc="-4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User Response </a:t>
            </a:r>
          </a:p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endParaRPr lang="en-US" sz="2267" spc="-45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70420" y="704567"/>
            <a:ext cx="10075375" cy="113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WORKFLOW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118867" y="8165577"/>
            <a:ext cx="4693046" cy="469304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65434" y="2232245"/>
            <a:ext cx="15791388" cy="7026055"/>
            <a:chOff x="0" y="0"/>
            <a:chExt cx="4159049" cy="18504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59049" cy="1850484"/>
            </a:xfrm>
            <a:custGeom>
              <a:avLst/>
              <a:gdLst/>
              <a:ahLst/>
              <a:cxnLst/>
              <a:rect l="l" t="t" r="r" b="b"/>
              <a:pathLst>
                <a:path w="4159049" h="1850484">
                  <a:moveTo>
                    <a:pt x="8334" y="0"/>
                  </a:moveTo>
                  <a:lnTo>
                    <a:pt x="4150714" y="0"/>
                  </a:lnTo>
                  <a:cubicBezTo>
                    <a:pt x="4152925" y="0"/>
                    <a:pt x="4155045" y="878"/>
                    <a:pt x="4156608" y="2441"/>
                  </a:cubicBezTo>
                  <a:cubicBezTo>
                    <a:pt x="4158171" y="4004"/>
                    <a:pt x="4159049" y="6124"/>
                    <a:pt x="4159049" y="8334"/>
                  </a:cubicBezTo>
                  <a:lnTo>
                    <a:pt x="4159049" y="1842149"/>
                  </a:lnTo>
                  <a:cubicBezTo>
                    <a:pt x="4159049" y="1846752"/>
                    <a:pt x="4155317" y="1850484"/>
                    <a:pt x="4150714" y="1850484"/>
                  </a:cubicBezTo>
                  <a:lnTo>
                    <a:pt x="8334" y="1850484"/>
                  </a:lnTo>
                  <a:cubicBezTo>
                    <a:pt x="6124" y="1850484"/>
                    <a:pt x="4004" y="1849606"/>
                    <a:pt x="2441" y="1848042"/>
                  </a:cubicBezTo>
                  <a:cubicBezTo>
                    <a:pt x="878" y="1846479"/>
                    <a:pt x="0" y="1844360"/>
                    <a:pt x="0" y="1842149"/>
                  </a:cubicBezTo>
                  <a:lnTo>
                    <a:pt x="0" y="8334"/>
                  </a:lnTo>
                  <a:cubicBezTo>
                    <a:pt x="0" y="6124"/>
                    <a:pt x="878" y="4004"/>
                    <a:pt x="2441" y="2441"/>
                  </a:cubicBezTo>
                  <a:cubicBezTo>
                    <a:pt x="4004" y="878"/>
                    <a:pt x="6124" y="0"/>
                    <a:pt x="8334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159049" cy="1888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0420" y="3661977"/>
            <a:ext cx="4161784" cy="137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smartphone camera is used to capture live video and stream it over Wi-Fi.</a:t>
            </a:r>
          </a:p>
          <a:p>
            <a:pPr algn="ctr">
              <a:lnSpc>
                <a:spcPts val="2763"/>
              </a:lnSpc>
            </a:pPr>
            <a:endParaRPr lang="en-US" sz="1973" spc="-3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5938890" y="2813130"/>
            <a:ext cx="0" cy="5778847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823826" y="2768184"/>
            <a:ext cx="3054972" cy="74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9"/>
              </a:lnSpc>
              <a:spcBef>
                <a:spcPct val="0"/>
              </a:spcBef>
            </a:pPr>
            <a:r>
              <a:rPr lang="en-US" sz="2185" b="1">
                <a:solidFill>
                  <a:srgbClr val="145D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IP Webcam on Phone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706179" y="2813130"/>
            <a:ext cx="0" cy="5778847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823826" y="5548618"/>
            <a:ext cx="3054972" cy="74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9"/>
              </a:lnSpc>
              <a:spcBef>
                <a:spcPct val="0"/>
              </a:spcBef>
            </a:pPr>
            <a:r>
              <a:rPr lang="en-US" sz="2185" b="1">
                <a:solidFill>
                  <a:srgbClr val="145D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Objects Converted to Speech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33642" y="4417439"/>
            <a:ext cx="3054972" cy="74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9"/>
              </a:lnSpc>
              <a:spcBef>
                <a:spcPct val="0"/>
              </a:spcBef>
            </a:pPr>
            <a:r>
              <a:rPr lang="en-US" sz="2185" b="1">
                <a:solidFill>
                  <a:srgbClr val="145D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Phone Streams Video to Laptop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45795" y="2775030"/>
            <a:ext cx="3773072" cy="74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9"/>
              </a:lnSpc>
              <a:spcBef>
                <a:spcPct val="0"/>
              </a:spcBef>
            </a:pPr>
            <a:r>
              <a:rPr lang="en-US" sz="2185" b="1">
                <a:solidFill>
                  <a:srgbClr val="145D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Laptop Processes Video Using OpenCV &amp; Torch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0420" y="6445602"/>
            <a:ext cx="4161784" cy="206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Converted to Speech Using: Pyttsx3 (Text-to-Speech Engine)</a:t>
            </a:r>
          </a:p>
          <a:p>
            <a:pPr algn="ctr">
              <a:lnSpc>
                <a:spcPts val="2763"/>
              </a:lnSpc>
            </a:pPr>
            <a:endParaRPr lang="en-US" sz="1973" spc="-3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detected objects' names are spoken out loud to the user.</a:t>
            </a:r>
          </a:p>
          <a:p>
            <a:pPr algn="ctr">
              <a:lnSpc>
                <a:spcPts val="2763"/>
              </a:lnSpc>
            </a:pPr>
            <a:endParaRPr lang="en-US" sz="1973" spc="-3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41642" y="5311232"/>
            <a:ext cx="4161784" cy="103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video feed is transmitted to the laptop for processing using the IP Webcam app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89177" y="3643569"/>
            <a:ext cx="5510075" cy="212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1989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Objects Detected Using: OpenCV &amp; Torch (Deep Learning)</a:t>
            </a:r>
          </a:p>
          <a:p>
            <a:pPr algn="ctr">
              <a:lnSpc>
                <a:spcPts val="2784"/>
              </a:lnSpc>
            </a:pPr>
            <a:endParaRPr lang="en-US" sz="1989" spc="-39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84"/>
              </a:lnSpc>
            </a:pPr>
            <a:r>
              <a:rPr lang="en-US" sz="1989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system analyzes the video frame-by-frame to identify objects in real time.</a:t>
            </a:r>
          </a:p>
          <a:p>
            <a:pPr algn="ctr">
              <a:lnSpc>
                <a:spcPts val="2784"/>
              </a:lnSpc>
            </a:pPr>
            <a:endParaRPr lang="en-US" sz="1989" spc="-39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68965" y="5796702"/>
            <a:ext cx="4095319" cy="74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9"/>
              </a:lnSpc>
              <a:spcBef>
                <a:spcPct val="0"/>
              </a:spcBef>
            </a:pPr>
            <a:r>
              <a:rPr lang="en-US" sz="2185" b="1" dirty="0">
                <a:solidFill>
                  <a:srgbClr val="145D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Audio Streamed to Phone via Audio Relay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41844" y="6646920"/>
            <a:ext cx="4346487" cy="105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The voice feedback is sent back to the phone so the user can hear the detected objects clearly.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0541" y="1247704"/>
            <a:ext cx="14786917" cy="226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IMPLEMENTATION DETAILS 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17613" y="3886886"/>
            <a:ext cx="8382166" cy="2653410"/>
            <a:chOff x="0" y="0"/>
            <a:chExt cx="3523951" cy="11155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23951" cy="1115521"/>
            </a:xfrm>
            <a:custGeom>
              <a:avLst/>
              <a:gdLst/>
              <a:ahLst/>
              <a:cxnLst/>
              <a:rect l="l" t="t" r="r" b="b"/>
              <a:pathLst>
                <a:path w="3523951" h="1115521">
                  <a:moveTo>
                    <a:pt x="47105" y="0"/>
                  </a:moveTo>
                  <a:lnTo>
                    <a:pt x="3476846" y="0"/>
                  </a:lnTo>
                  <a:cubicBezTo>
                    <a:pt x="3489339" y="0"/>
                    <a:pt x="3501320" y="4963"/>
                    <a:pt x="3510154" y="13797"/>
                  </a:cubicBezTo>
                  <a:cubicBezTo>
                    <a:pt x="3518988" y="22630"/>
                    <a:pt x="3523951" y="34612"/>
                    <a:pt x="3523951" y="47105"/>
                  </a:cubicBezTo>
                  <a:lnTo>
                    <a:pt x="3523951" y="1068417"/>
                  </a:lnTo>
                  <a:cubicBezTo>
                    <a:pt x="3523951" y="1080910"/>
                    <a:pt x="3518988" y="1092891"/>
                    <a:pt x="3510154" y="1101725"/>
                  </a:cubicBezTo>
                  <a:cubicBezTo>
                    <a:pt x="3501320" y="1110559"/>
                    <a:pt x="3489339" y="1115521"/>
                    <a:pt x="3476846" y="1115521"/>
                  </a:cubicBezTo>
                  <a:lnTo>
                    <a:pt x="47105" y="1115521"/>
                  </a:lnTo>
                  <a:cubicBezTo>
                    <a:pt x="34612" y="1115521"/>
                    <a:pt x="22630" y="1110559"/>
                    <a:pt x="13797" y="1101725"/>
                  </a:cubicBezTo>
                  <a:cubicBezTo>
                    <a:pt x="4963" y="1092891"/>
                    <a:pt x="0" y="1080910"/>
                    <a:pt x="0" y="1068417"/>
                  </a:cubicBezTo>
                  <a:lnTo>
                    <a:pt x="0" y="47105"/>
                  </a:lnTo>
                  <a:cubicBezTo>
                    <a:pt x="0" y="34612"/>
                    <a:pt x="4963" y="22630"/>
                    <a:pt x="13797" y="13797"/>
                  </a:cubicBezTo>
                  <a:cubicBezTo>
                    <a:pt x="22630" y="4963"/>
                    <a:pt x="34612" y="0"/>
                    <a:pt x="4710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523951" cy="1153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64056" y="3886886"/>
            <a:ext cx="8387637" cy="2694083"/>
            <a:chOff x="0" y="0"/>
            <a:chExt cx="3526250" cy="11326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26251" cy="1132621"/>
            </a:xfrm>
            <a:custGeom>
              <a:avLst/>
              <a:gdLst/>
              <a:ahLst/>
              <a:cxnLst/>
              <a:rect l="l" t="t" r="r" b="b"/>
              <a:pathLst>
                <a:path w="3526251" h="1132621">
                  <a:moveTo>
                    <a:pt x="47074" y="0"/>
                  </a:moveTo>
                  <a:lnTo>
                    <a:pt x="3479177" y="0"/>
                  </a:lnTo>
                  <a:cubicBezTo>
                    <a:pt x="3491662" y="0"/>
                    <a:pt x="3503635" y="4960"/>
                    <a:pt x="3512463" y="13788"/>
                  </a:cubicBezTo>
                  <a:cubicBezTo>
                    <a:pt x="3521291" y="22616"/>
                    <a:pt x="3526251" y="34589"/>
                    <a:pt x="3526251" y="47074"/>
                  </a:cubicBezTo>
                  <a:lnTo>
                    <a:pt x="3526251" y="1085547"/>
                  </a:lnTo>
                  <a:cubicBezTo>
                    <a:pt x="3526251" y="1098032"/>
                    <a:pt x="3521291" y="1110005"/>
                    <a:pt x="3512463" y="1118833"/>
                  </a:cubicBezTo>
                  <a:cubicBezTo>
                    <a:pt x="3503635" y="1127661"/>
                    <a:pt x="3491662" y="1132621"/>
                    <a:pt x="3479177" y="1132621"/>
                  </a:cubicBezTo>
                  <a:lnTo>
                    <a:pt x="47074" y="1132621"/>
                  </a:lnTo>
                  <a:cubicBezTo>
                    <a:pt x="34589" y="1132621"/>
                    <a:pt x="22616" y="1127661"/>
                    <a:pt x="13788" y="1118833"/>
                  </a:cubicBezTo>
                  <a:cubicBezTo>
                    <a:pt x="4960" y="1110005"/>
                    <a:pt x="0" y="1098032"/>
                    <a:pt x="0" y="1085547"/>
                  </a:cubicBezTo>
                  <a:lnTo>
                    <a:pt x="0" y="47074"/>
                  </a:lnTo>
                  <a:cubicBezTo>
                    <a:pt x="0" y="34589"/>
                    <a:pt x="4960" y="22616"/>
                    <a:pt x="13788" y="13788"/>
                  </a:cubicBezTo>
                  <a:cubicBezTo>
                    <a:pt x="22616" y="4960"/>
                    <a:pt x="34589" y="0"/>
                    <a:pt x="4707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526250" cy="1170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4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4036855"/>
            <a:ext cx="8071079" cy="25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2"/>
              </a:lnSpc>
            </a:pPr>
            <a:r>
              <a:rPr lang="en-US" sz="2486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Setting Up IP Webcam &amp; Google Remote Desktop</a:t>
            </a:r>
          </a:p>
          <a:p>
            <a:pPr algn="l">
              <a:lnSpc>
                <a:spcPts val="3332"/>
              </a:lnSpc>
            </a:pPr>
            <a:endParaRPr lang="en-US" sz="2486" b="1">
              <a:solidFill>
                <a:srgbClr val="194A8D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447425" lvl="1" indent="-223712" algn="l">
              <a:lnSpc>
                <a:spcPts val="2776"/>
              </a:lnSpc>
              <a:buFont typeface="Arial"/>
              <a:buChar char="•"/>
            </a:pPr>
            <a:r>
              <a:rPr lang="en-US" sz="2072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Install IP Webcam on the smartphone to stream live video.</a:t>
            </a:r>
          </a:p>
          <a:p>
            <a:pPr marL="447425" lvl="1" indent="-223712" algn="l">
              <a:lnSpc>
                <a:spcPts val="2776"/>
              </a:lnSpc>
              <a:buFont typeface="Arial"/>
              <a:buChar char="•"/>
            </a:pPr>
            <a:r>
              <a:rPr lang="en-US" sz="2072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Access the video feed using OpenCV on the laptop via the IP address.</a:t>
            </a:r>
          </a:p>
          <a:p>
            <a:pPr marL="447425" lvl="1" indent="-223712" algn="l">
              <a:lnSpc>
                <a:spcPts val="2776"/>
              </a:lnSpc>
              <a:buFont typeface="Arial"/>
              <a:buChar char="•"/>
            </a:pPr>
            <a:r>
              <a:rPr lang="en-US" sz="2072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Use Google Remote Desktop for remote access if needed.</a:t>
            </a:r>
          </a:p>
          <a:p>
            <a:pPr algn="l">
              <a:lnSpc>
                <a:spcPts val="2636"/>
              </a:lnSpc>
            </a:pPr>
            <a:endParaRPr lang="en-US" sz="2072" b="1">
              <a:solidFill>
                <a:srgbClr val="194A8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14599" y="4036855"/>
            <a:ext cx="7644701" cy="258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2"/>
              </a:lnSpc>
            </a:pPr>
            <a:r>
              <a:rPr lang="en-US" sz="2487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 Python Code for Object Detection</a:t>
            </a:r>
          </a:p>
          <a:p>
            <a:pPr algn="l">
              <a:lnSpc>
                <a:spcPts val="3198"/>
              </a:lnSpc>
            </a:pPr>
            <a:endParaRPr lang="en-US" sz="2487" b="1">
              <a:solidFill>
                <a:srgbClr val="194A8D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450642" lvl="1" indent="-225321" algn="l">
              <a:lnSpc>
                <a:spcPts val="2796"/>
              </a:lnSpc>
              <a:buFont typeface="Arial"/>
              <a:buChar char="•"/>
            </a:pPr>
            <a:r>
              <a:rPr lang="en-US" sz="2087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Utilize OpenCV for video capture and frame processing.</a:t>
            </a:r>
          </a:p>
          <a:p>
            <a:pPr marL="450642" lvl="1" indent="-225321" algn="l">
              <a:lnSpc>
                <a:spcPts val="2796"/>
              </a:lnSpc>
              <a:buFont typeface="Arial"/>
              <a:buChar char="•"/>
            </a:pPr>
            <a:r>
              <a:rPr lang="en-US" sz="2087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Apply a pre-trained ResNet-50 model from PyTorch for real-time object recognition.</a:t>
            </a:r>
          </a:p>
          <a:p>
            <a:pPr marL="450642" lvl="1" indent="-225321" algn="l">
              <a:lnSpc>
                <a:spcPts val="2796"/>
              </a:lnSpc>
              <a:buFont typeface="Arial"/>
              <a:buChar char="•"/>
            </a:pPr>
            <a:r>
              <a:rPr lang="en-US" sz="2087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Convert the top detected object into meaningful labels.</a:t>
            </a:r>
          </a:p>
          <a:p>
            <a:pPr algn="l">
              <a:lnSpc>
                <a:spcPts val="2796"/>
              </a:lnSpc>
            </a:pPr>
            <a:endParaRPr lang="en-US" sz="2087" b="1">
              <a:solidFill>
                <a:srgbClr val="194A8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064240" y="6769583"/>
            <a:ext cx="8387637" cy="2694083"/>
            <a:chOff x="0" y="0"/>
            <a:chExt cx="3526250" cy="11326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26251" cy="1132621"/>
            </a:xfrm>
            <a:custGeom>
              <a:avLst/>
              <a:gdLst/>
              <a:ahLst/>
              <a:cxnLst/>
              <a:rect l="l" t="t" r="r" b="b"/>
              <a:pathLst>
                <a:path w="3526251" h="1132621">
                  <a:moveTo>
                    <a:pt x="47074" y="0"/>
                  </a:moveTo>
                  <a:lnTo>
                    <a:pt x="3479177" y="0"/>
                  </a:lnTo>
                  <a:cubicBezTo>
                    <a:pt x="3491662" y="0"/>
                    <a:pt x="3503635" y="4960"/>
                    <a:pt x="3512463" y="13788"/>
                  </a:cubicBezTo>
                  <a:cubicBezTo>
                    <a:pt x="3521291" y="22616"/>
                    <a:pt x="3526251" y="34589"/>
                    <a:pt x="3526251" y="47074"/>
                  </a:cubicBezTo>
                  <a:lnTo>
                    <a:pt x="3526251" y="1085547"/>
                  </a:lnTo>
                  <a:cubicBezTo>
                    <a:pt x="3526251" y="1098032"/>
                    <a:pt x="3521291" y="1110005"/>
                    <a:pt x="3512463" y="1118833"/>
                  </a:cubicBezTo>
                  <a:cubicBezTo>
                    <a:pt x="3503635" y="1127661"/>
                    <a:pt x="3491662" y="1132621"/>
                    <a:pt x="3479177" y="1132621"/>
                  </a:cubicBezTo>
                  <a:lnTo>
                    <a:pt x="47074" y="1132621"/>
                  </a:lnTo>
                  <a:cubicBezTo>
                    <a:pt x="34589" y="1132621"/>
                    <a:pt x="22616" y="1127661"/>
                    <a:pt x="13788" y="1118833"/>
                  </a:cubicBezTo>
                  <a:cubicBezTo>
                    <a:pt x="4960" y="1110005"/>
                    <a:pt x="0" y="1098032"/>
                    <a:pt x="0" y="1085547"/>
                  </a:cubicBezTo>
                  <a:lnTo>
                    <a:pt x="0" y="47074"/>
                  </a:lnTo>
                  <a:cubicBezTo>
                    <a:pt x="0" y="34589"/>
                    <a:pt x="4960" y="22616"/>
                    <a:pt x="13788" y="13788"/>
                  </a:cubicBezTo>
                  <a:cubicBezTo>
                    <a:pt x="22616" y="4960"/>
                    <a:pt x="34589" y="0"/>
                    <a:pt x="4707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526250" cy="1170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4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348739" y="6818284"/>
            <a:ext cx="7951988" cy="2959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2"/>
              </a:lnSpc>
            </a:pPr>
            <a:r>
              <a:rPr lang="en-US" sz="2487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Using Text-to-Speech for Audio Feedback</a:t>
            </a:r>
          </a:p>
          <a:p>
            <a:pPr algn="l">
              <a:lnSpc>
                <a:spcPts val="3332"/>
              </a:lnSpc>
            </a:pPr>
            <a:endParaRPr lang="en-US" sz="2487" b="1">
              <a:solidFill>
                <a:srgbClr val="194A8D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450642" lvl="1" indent="-225321" algn="l">
              <a:lnSpc>
                <a:spcPts val="2796"/>
              </a:lnSpc>
              <a:buFont typeface="Arial"/>
              <a:buChar char="•"/>
            </a:pPr>
            <a:r>
              <a:rPr lang="en-US" sz="2087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Integrate Pyttsx3 for offline speech synthesis.</a:t>
            </a:r>
          </a:p>
          <a:p>
            <a:pPr marL="450642" lvl="1" indent="-225321" algn="l">
              <a:lnSpc>
                <a:spcPts val="2796"/>
              </a:lnSpc>
              <a:buFont typeface="Arial"/>
              <a:buChar char="•"/>
            </a:pPr>
            <a:r>
              <a:rPr lang="en-US" sz="2087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Speak out the detected object every 5 seconds to avoid spam.</a:t>
            </a:r>
          </a:p>
          <a:p>
            <a:pPr marL="450642" lvl="1" indent="-225321" algn="l">
              <a:lnSpc>
                <a:spcPts val="2796"/>
              </a:lnSpc>
              <a:buFont typeface="Arial"/>
              <a:buChar char="•"/>
            </a:pPr>
            <a:r>
              <a:rPr lang="en-US" sz="2087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Use Audio Relay to stream the voice output back to the smartphone</a:t>
            </a:r>
          </a:p>
          <a:p>
            <a:pPr marL="450642" lvl="1" indent="-225321" algn="l">
              <a:lnSpc>
                <a:spcPts val="2796"/>
              </a:lnSpc>
              <a:buFont typeface="Arial"/>
              <a:buChar char="•"/>
            </a:pPr>
            <a:endParaRPr lang="en-US" sz="2087" b="1">
              <a:solidFill>
                <a:srgbClr val="194A8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0014" y="-2554152"/>
            <a:ext cx="9754014" cy="13005352"/>
          </a:xfrm>
          <a:custGeom>
            <a:avLst/>
            <a:gdLst/>
            <a:ahLst/>
            <a:cxnLst/>
            <a:rect l="l" t="t" r="r" b="b"/>
            <a:pathLst>
              <a:path w="9754014" h="13005352">
                <a:moveTo>
                  <a:pt x="0" y="0"/>
                </a:moveTo>
                <a:lnTo>
                  <a:pt x="9754014" y="0"/>
                </a:lnTo>
                <a:lnTo>
                  <a:pt x="9754014" y="13005352"/>
                </a:lnTo>
                <a:lnTo>
                  <a:pt x="0" y="130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9135" y="590814"/>
            <a:ext cx="9230699" cy="115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96457" y="2373363"/>
            <a:ext cx="8709530" cy="2438839"/>
            <a:chOff x="0" y="0"/>
            <a:chExt cx="2644579" cy="7405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44579" cy="740534"/>
            </a:xfrm>
            <a:custGeom>
              <a:avLst/>
              <a:gdLst/>
              <a:ahLst/>
              <a:cxnLst/>
              <a:rect l="l" t="t" r="r" b="b"/>
              <a:pathLst>
                <a:path w="2644579" h="740534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712" y="1860833"/>
            <a:ext cx="1731950" cy="173195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66676" y="3131676"/>
            <a:ext cx="6522677" cy="81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  <a:spcBef>
                <a:spcPct val="0"/>
              </a:spcBef>
            </a:pPr>
            <a:r>
              <a:rPr lang="en-US" sz="2340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Internet Dependency – Requires a stable internet connection for video streaming.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712" y="2489915"/>
            <a:ext cx="1679599" cy="74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08295" y="4977763"/>
            <a:ext cx="8709530" cy="2438839"/>
            <a:chOff x="0" y="0"/>
            <a:chExt cx="2644579" cy="7405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44579" cy="740534"/>
            </a:xfrm>
            <a:custGeom>
              <a:avLst/>
              <a:gdLst/>
              <a:ahLst/>
              <a:cxnLst/>
              <a:rect l="l" t="t" r="r" b="b"/>
              <a:pathLst>
                <a:path w="2644579" h="740534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550" y="4465233"/>
            <a:ext cx="1731950" cy="17319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66676" y="5448929"/>
            <a:ext cx="6522677" cy="1954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  <a:spcBef>
                <a:spcPct val="0"/>
              </a:spcBef>
            </a:pPr>
            <a:r>
              <a:rPr lang="en-US" sz="2340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Latency Issues – Processing delays may occur due to network speed and computational load.</a:t>
            </a:r>
          </a:p>
          <a:p>
            <a:pPr algn="l">
              <a:lnSpc>
                <a:spcPts val="2856"/>
              </a:lnSpc>
              <a:spcBef>
                <a:spcPct val="0"/>
              </a:spcBef>
            </a:pPr>
            <a:endParaRPr lang="en-US" sz="2340" b="1">
              <a:solidFill>
                <a:srgbClr val="194A8D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856"/>
              </a:lnSpc>
              <a:spcBef>
                <a:spcPct val="0"/>
              </a:spcBef>
            </a:pPr>
            <a:endParaRPr lang="en-US" sz="2340" b="1">
              <a:solidFill>
                <a:srgbClr val="194A8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6550" y="5094316"/>
            <a:ext cx="1679599" cy="74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34470" y="7576488"/>
            <a:ext cx="8709530" cy="2438839"/>
            <a:chOff x="0" y="0"/>
            <a:chExt cx="2644579" cy="7405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44579" cy="740534"/>
            </a:xfrm>
            <a:custGeom>
              <a:avLst/>
              <a:gdLst/>
              <a:ahLst/>
              <a:cxnLst/>
              <a:rect l="l" t="t" r="r" b="b"/>
              <a:pathLst>
                <a:path w="2644579" h="740534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2725" y="7063958"/>
            <a:ext cx="1731950" cy="173195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092852" y="8080244"/>
            <a:ext cx="6522677" cy="1954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  <a:spcBef>
                <a:spcPct val="0"/>
              </a:spcBef>
            </a:pPr>
            <a:r>
              <a:rPr lang="en-US" sz="2340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Limited Accuracy – Object detection may misidentify objects, especially in low-light conditions.</a:t>
            </a:r>
          </a:p>
          <a:p>
            <a:pPr algn="l">
              <a:lnSpc>
                <a:spcPts val="2856"/>
              </a:lnSpc>
              <a:spcBef>
                <a:spcPct val="0"/>
              </a:spcBef>
            </a:pPr>
            <a:endParaRPr lang="en-US" sz="2340" b="1">
              <a:solidFill>
                <a:srgbClr val="194A8D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856"/>
              </a:lnSpc>
              <a:spcBef>
                <a:spcPct val="0"/>
              </a:spcBef>
            </a:pPr>
            <a:endParaRPr lang="en-US" sz="2340" b="1">
              <a:solidFill>
                <a:srgbClr val="194A8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2725" y="7693040"/>
            <a:ext cx="1679599" cy="74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306460" y="1192043"/>
            <a:ext cx="8799765" cy="2438839"/>
            <a:chOff x="0" y="0"/>
            <a:chExt cx="2671978" cy="74053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671978" cy="740534"/>
            </a:xfrm>
            <a:custGeom>
              <a:avLst/>
              <a:gdLst/>
              <a:ahLst/>
              <a:cxnLst/>
              <a:rect l="l" t="t" r="r" b="b"/>
              <a:pathLst>
                <a:path w="2671978" h="740534">
                  <a:moveTo>
                    <a:pt x="0" y="0"/>
                  </a:moveTo>
                  <a:lnTo>
                    <a:pt x="2671978" y="0"/>
                  </a:lnTo>
                  <a:lnTo>
                    <a:pt x="2671978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671978" cy="788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034716" y="679513"/>
            <a:ext cx="1731950" cy="173195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964842" y="1986241"/>
            <a:ext cx="6522677" cy="81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  <a:spcBef>
                <a:spcPct val="0"/>
              </a:spcBef>
            </a:pPr>
            <a:r>
              <a:rPr lang="en-US" sz="2340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Background Noise - Audio feedback may be difficult to discern in cacophonous settings.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34716" y="1308596"/>
            <a:ext cx="1679599" cy="74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396695" y="3777394"/>
            <a:ext cx="8709530" cy="2438839"/>
            <a:chOff x="0" y="0"/>
            <a:chExt cx="2644579" cy="74053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644579" cy="740534"/>
            </a:xfrm>
            <a:custGeom>
              <a:avLst/>
              <a:gdLst/>
              <a:ahLst/>
              <a:cxnLst/>
              <a:rect l="l" t="t" r="r" b="b"/>
              <a:pathLst>
                <a:path w="2644579" h="740534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124950" y="3264864"/>
            <a:ext cx="1731950" cy="1731950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1055076" y="4445164"/>
            <a:ext cx="6522677" cy="122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  <a:spcBef>
                <a:spcPct val="0"/>
              </a:spcBef>
            </a:pPr>
            <a:r>
              <a:rPr lang="en-US" sz="2340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Battery Consumption - Continuous video streaming and processing rapidly depletes battery life.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24950" y="3893946"/>
            <a:ext cx="1679599" cy="74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9396695" y="6366593"/>
            <a:ext cx="8709530" cy="2438839"/>
            <a:chOff x="0" y="0"/>
            <a:chExt cx="2644579" cy="74053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644579" cy="740534"/>
            </a:xfrm>
            <a:custGeom>
              <a:avLst/>
              <a:gdLst/>
              <a:ahLst/>
              <a:cxnLst/>
              <a:rect l="l" t="t" r="r" b="b"/>
              <a:pathLst>
                <a:path w="2644579" h="740534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124950" y="5854063"/>
            <a:ext cx="1731950" cy="1731950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1055076" y="7006808"/>
            <a:ext cx="6522677" cy="122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  <a:spcBef>
                <a:spcPct val="0"/>
              </a:spcBef>
            </a:pPr>
            <a:r>
              <a:rPr lang="en-US" sz="2340" b="1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Hardware Constraints - Performance is contingent upon the laptop's computational capacity.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124950" y="6483146"/>
            <a:ext cx="1679599" cy="74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628</Words>
  <Application>Microsoft Office PowerPoint</Application>
  <PresentationFormat>Custom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Montserrat Bold</vt:lpstr>
      <vt:lpstr>Montserrat</vt:lpstr>
      <vt:lpstr>Calibri</vt:lpstr>
      <vt:lpstr>League Spartan</vt:lpstr>
      <vt:lpstr>Poppins</vt:lpstr>
      <vt:lpstr>Arimo Bold</vt:lpstr>
      <vt:lpstr>Poppins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Details</dc:title>
  <dc:creator>tresa nancy</dc:creator>
  <cp:lastModifiedBy>tresa nancy</cp:lastModifiedBy>
  <cp:revision>5</cp:revision>
  <dcterms:created xsi:type="dcterms:W3CDTF">2006-08-16T00:00:00Z</dcterms:created>
  <dcterms:modified xsi:type="dcterms:W3CDTF">2025-03-16T12:55:58Z</dcterms:modified>
  <dc:identifier>DAGhK1EZJ2c</dc:identifier>
</cp:coreProperties>
</file>